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75" r:id="rId2"/>
    <p:sldId id="268" r:id="rId3"/>
    <p:sldId id="269" r:id="rId4"/>
    <p:sldId id="276" r:id="rId5"/>
    <p:sldId id="277" r:id="rId6"/>
    <p:sldId id="270" r:id="rId7"/>
    <p:sldId id="271" r:id="rId8"/>
    <p:sldId id="257" r:id="rId9"/>
    <p:sldId id="267" r:id="rId10"/>
    <p:sldId id="263" r:id="rId11"/>
    <p:sldId id="264" r:id="rId12"/>
    <p:sldId id="274" r:id="rId13"/>
    <p:sldId id="265" r:id="rId14"/>
    <p:sldId id="258" r:id="rId15"/>
    <p:sldId id="272" r:id="rId16"/>
    <p:sldId id="288" r:id="rId17"/>
    <p:sldId id="289" r:id="rId18"/>
    <p:sldId id="266" r:id="rId19"/>
    <p:sldId id="260" r:id="rId20"/>
    <p:sldId id="304" r:id="rId21"/>
    <p:sldId id="259" r:id="rId22"/>
    <p:sldId id="261" r:id="rId23"/>
    <p:sldId id="262" r:id="rId24"/>
    <p:sldId id="282" r:id="rId25"/>
    <p:sldId id="287" r:id="rId26"/>
    <p:sldId id="291" r:id="rId27"/>
    <p:sldId id="292" r:id="rId28"/>
    <p:sldId id="293" r:id="rId29"/>
    <p:sldId id="294" r:id="rId30"/>
    <p:sldId id="296" r:id="rId31"/>
    <p:sldId id="297" r:id="rId32"/>
    <p:sldId id="298" r:id="rId33"/>
    <p:sldId id="299" r:id="rId34"/>
    <p:sldId id="300" r:id="rId35"/>
    <p:sldId id="301" r:id="rId36"/>
    <p:sldId id="302" r:id="rId37"/>
    <p:sldId id="303" r:id="rId38"/>
    <p:sldId id="283" r:id="rId39"/>
    <p:sldId id="284" r:id="rId40"/>
    <p:sldId id="278" r:id="rId41"/>
    <p:sldId id="279" r:id="rId42"/>
    <p:sldId id="280" r:id="rId43"/>
    <p:sldId id="281"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8"/>
    <p:restoredTop sz="79820" autoAdjust="0"/>
  </p:normalViewPr>
  <p:slideViewPr>
    <p:cSldViewPr>
      <p:cViewPr varScale="1">
        <p:scale>
          <a:sx n="78" d="100"/>
          <a:sy n="78" d="100"/>
        </p:scale>
        <p:origin x="1832"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93353E0-C56F-4CDC-885D-96295A027A3C}" type="datetimeFigureOut">
              <a:rPr lang="en-US" smtClean="0"/>
              <a:t>2/26/21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0868627-5661-4293-81B5-D5D963BB53AF}" type="slidenum">
              <a:rPr lang="en-US" smtClean="0"/>
              <a:t>‹#›</a:t>
            </a:fld>
            <a:endParaRPr lang="en-US"/>
          </a:p>
        </p:txBody>
      </p:sp>
    </p:spTree>
    <p:extLst>
      <p:ext uri="{BB962C8B-B14F-4D97-AF65-F5344CB8AC3E}">
        <p14:creationId xmlns:p14="http://schemas.microsoft.com/office/powerpoint/2010/main" val="684662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 factor in deciding between an RTOS and a bare-metal scheduler is whether the system needs preemption. If preemption is a requirement then an RTOS is the way to go! The ability to suspend a task and have a higher priority task execute is one of the RTOS's major advantages. The system's real-time performance can be greatly enhanced if the priorities of tasks are set appropriately. At the bare-metal level, a developer might argue that preemptive behavior can be obtained by using interrupts and setting interrupt priorities. To some degree this is true, but such interrupts should be fast, short, and sweet. Attempting to use an interrupt to preempt a currently running function could affect the system's real-time performance.</a:t>
            </a:r>
          </a:p>
          <a:p>
            <a:endParaRPr lang="en-US" dirty="0"/>
          </a:p>
        </p:txBody>
      </p:sp>
      <p:sp>
        <p:nvSpPr>
          <p:cNvPr id="4" name="Slide Number Placeholder 3"/>
          <p:cNvSpPr>
            <a:spLocks noGrp="1"/>
          </p:cNvSpPr>
          <p:nvPr>
            <p:ph type="sldNum" sz="quarter" idx="10"/>
          </p:nvPr>
        </p:nvSpPr>
        <p:spPr/>
        <p:txBody>
          <a:bodyPr/>
          <a:lstStyle/>
          <a:p>
            <a:fld id="{B1D0B49E-F130-414A-91E5-915A99FAA4C5}" type="slidenum">
              <a:rPr lang="en-US" smtClean="0"/>
              <a:t>7</a:t>
            </a:fld>
            <a:endParaRPr lang="en-US"/>
          </a:p>
        </p:txBody>
      </p:sp>
    </p:spTree>
    <p:extLst>
      <p:ext uri="{BB962C8B-B14F-4D97-AF65-F5344CB8AC3E}">
        <p14:creationId xmlns:p14="http://schemas.microsoft.com/office/powerpoint/2010/main" val="3320004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Tasks are implemented as C functions - Each task is a small program.</a:t>
            </a:r>
          </a:p>
          <a:p>
            <a:r>
              <a:rPr lang="en-US" sz="1200"/>
              <a:t>It has an entry point, will normally run forever within an infinite loop, and will not exit. </a:t>
            </a:r>
          </a:p>
          <a:p>
            <a:endParaRPr lang="en-US"/>
          </a:p>
        </p:txBody>
      </p:sp>
      <p:sp>
        <p:nvSpPr>
          <p:cNvPr id="4" name="Slide Number Placeholder 3"/>
          <p:cNvSpPr>
            <a:spLocks noGrp="1"/>
          </p:cNvSpPr>
          <p:nvPr>
            <p:ph type="sldNum" sz="quarter" idx="10"/>
          </p:nvPr>
        </p:nvSpPr>
        <p:spPr/>
        <p:txBody>
          <a:bodyPr/>
          <a:lstStyle/>
          <a:p>
            <a:fld id="{E0868627-5661-4293-81B5-D5D963BB53AF}" type="slidenum">
              <a:rPr lang="en-US" smtClean="0"/>
              <a:t>8</a:t>
            </a:fld>
            <a:endParaRPr lang="en-US"/>
          </a:p>
        </p:txBody>
      </p:sp>
    </p:spTree>
    <p:extLst>
      <p:ext uri="{BB962C8B-B14F-4D97-AF65-F5344CB8AC3E}">
        <p14:creationId xmlns:p14="http://schemas.microsoft.com/office/powerpoint/2010/main" val="35980675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a:t>
            </a:r>
            <a:r>
              <a:rPr lang="en-US" baseline="0"/>
              <a:t> is round-robin scheduling algorithm</a:t>
            </a:r>
            <a:endParaRPr lang="en-US"/>
          </a:p>
        </p:txBody>
      </p:sp>
      <p:sp>
        <p:nvSpPr>
          <p:cNvPr id="4" name="Slide Number Placeholder 3"/>
          <p:cNvSpPr>
            <a:spLocks noGrp="1"/>
          </p:cNvSpPr>
          <p:nvPr>
            <p:ph type="sldNum" sz="quarter" idx="10"/>
          </p:nvPr>
        </p:nvSpPr>
        <p:spPr/>
        <p:txBody>
          <a:bodyPr/>
          <a:lstStyle/>
          <a:p>
            <a:fld id="{E0868627-5661-4293-81B5-D5D963BB53AF}" type="slidenum">
              <a:rPr lang="en-US" smtClean="0"/>
              <a:t>14</a:t>
            </a:fld>
            <a:endParaRPr lang="en-US"/>
          </a:p>
        </p:txBody>
      </p:sp>
    </p:spTree>
    <p:extLst>
      <p:ext uri="{BB962C8B-B14F-4D97-AF65-F5344CB8AC3E}">
        <p14:creationId xmlns:p14="http://schemas.microsoft.com/office/powerpoint/2010/main" val="2654953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a:t>
            </a:r>
            <a:r>
              <a:rPr lang="en-US" baseline="0"/>
              <a:t> </a:t>
            </a:r>
            <a:endParaRPr lang="en-US"/>
          </a:p>
        </p:txBody>
      </p:sp>
      <p:sp>
        <p:nvSpPr>
          <p:cNvPr id="4" name="Slide Number Placeholder 3"/>
          <p:cNvSpPr>
            <a:spLocks noGrp="1"/>
          </p:cNvSpPr>
          <p:nvPr>
            <p:ph type="sldNum" sz="quarter" idx="10"/>
          </p:nvPr>
        </p:nvSpPr>
        <p:spPr/>
        <p:txBody>
          <a:bodyPr/>
          <a:lstStyle/>
          <a:p>
            <a:fld id="{E0868627-5661-4293-81B5-D5D963BB53AF}" type="slidenum">
              <a:rPr lang="en-US" smtClean="0"/>
              <a:t>21</a:t>
            </a:fld>
            <a:endParaRPr lang="en-US"/>
          </a:p>
        </p:txBody>
      </p:sp>
    </p:spTree>
    <p:extLst>
      <p:ext uri="{BB962C8B-B14F-4D97-AF65-F5344CB8AC3E}">
        <p14:creationId xmlns:p14="http://schemas.microsoft.com/office/powerpoint/2010/main" val="2846197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2/26/21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hyperlink" Target="http://www.freertos.or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6231" y="1219201"/>
            <a:ext cx="9102082" cy="2997764"/>
          </a:xfrm>
          <a:prstGeom prst="rect">
            <a:avLst/>
          </a:prstGeom>
        </p:spPr>
      </p:pic>
      <p:sp>
        <p:nvSpPr>
          <p:cNvPr id="5" name="Hộp Văn bản 13">
            <a:extLst>
              <a:ext uri="{FF2B5EF4-FFF2-40B4-BE49-F238E27FC236}">
                <a16:creationId xmlns:a16="http://schemas.microsoft.com/office/drawing/2014/main" id="{A9C738E2-07F6-4581-9C9A-4C5BF3AE88B8}"/>
              </a:ext>
            </a:extLst>
          </p:cNvPr>
          <p:cNvSpPr txBox="1"/>
          <p:nvPr/>
        </p:nvSpPr>
        <p:spPr>
          <a:xfrm>
            <a:off x="-609600" y="128996"/>
            <a:ext cx="6903168" cy="707886"/>
          </a:xfrm>
          <a:prstGeom prst="rect">
            <a:avLst/>
          </a:prstGeom>
          <a:noFill/>
        </p:spPr>
        <p:txBody>
          <a:bodyPr wrap="square" rtlCol="0">
            <a:spAutoFit/>
          </a:bodyPr>
          <a:lstStyle/>
          <a:p>
            <a:pPr algn="ctr"/>
            <a:r>
              <a:rPr lang="en-US" sz="2000" dirty="0">
                <a:solidFill>
                  <a:schemeClr val="accent1">
                    <a:lumMod val="75000"/>
                  </a:schemeClr>
                </a:solidFill>
                <a:latin typeface="Arial" panose="020B0604020202020204" pitchFamily="34" charset="0"/>
                <a:cs typeface="Arial" panose="020B0604020202020204" pitchFamily="34" charset="0"/>
              </a:rPr>
              <a:t> Learning, Research and Sharing</a:t>
            </a:r>
          </a:p>
          <a:p>
            <a:pPr algn="ctr"/>
            <a:r>
              <a:rPr lang="en-US" sz="2000" dirty="0">
                <a:solidFill>
                  <a:schemeClr val="accent1">
                    <a:lumMod val="75000"/>
                  </a:schemeClr>
                </a:solidFill>
                <a:latin typeface="Arial" panose="020B0604020202020204" pitchFamily="34" charset="0"/>
                <a:cs typeface="Arial" panose="020B0604020202020204" pitchFamily="34" charset="0"/>
              </a:rPr>
              <a:t> Community</a:t>
            </a:r>
            <a:endParaRPr lang="vi-VN" sz="2000" dirty="0">
              <a:solidFill>
                <a:schemeClr val="accent1">
                  <a:lumMod val="75000"/>
                </a:schemeClr>
              </a:solidFill>
              <a:latin typeface="Arial" panose="020B0604020202020204" pitchFamily="34" charset="0"/>
              <a:cs typeface="Arial" panose="020B0604020202020204" pitchFamily="34" charset="0"/>
            </a:endParaRPr>
          </a:p>
        </p:txBody>
      </p:sp>
      <p:cxnSp>
        <p:nvCxnSpPr>
          <p:cNvPr id="6" name="Đường nối Thẳng 15">
            <a:extLst>
              <a:ext uri="{FF2B5EF4-FFF2-40B4-BE49-F238E27FC236}">
                <a16:creationId xmlns:a16="http://schemas.microsoft.com/office/drawing/2014/main" id="{95977A24-AD98-4983-A8A9-112D20EA6D8F}"/>
              </a:ext>
            </a:extLst>
          </p:cNvPr>
          <p:cNvCxnSpPr/>
          <p:nvPr/>
        </p:nvCxnSpPr>
        <p:spPr>
          <a:xfrm>
            <a:off x="1371600" y="874744"/>
            <a:ext cx="3069518" cy="0"/>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4" descr="Kết quả hình ảnh cho ic icon">
            <a:extLst>
              <a:ext uri="{FF2B5EF4-FFF2-40B4-BE49-F238E27FC236}">
                <a16:creationId xmlns:a16="http://schemas.microsoft.com/office/drawing/2014/main" id="{2274789E-A1AD-488D-985B-366FBE16A0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7" y="91516"/>
            <a:ext cx="830998" cy="830998"/>
          </a:xfrm>
          <a:prstGeom prst="rect">
            <a:avLst/>
          </a:prstGeom>
          <a:noFill/>
          <a:extLst>
            <a:ext uri="{909E8E84-426E-40DD-AFC4-6F175D3DCCD1}">
              <a14:hiddenFill xmlns:a14="http://schemas.microsoft.com/office/drawing/2010/main">
                <a:solidFill>
                  <a:srgbClr val="FFFFFF"/>
                </a:solidFill>
              </a14:hiddenFill>
            </a:ext>
          </a:extLst>
        </p:spPr>
      </p:pic>
      <p:pic>
        <p:nvPicPr>
          <p:cNvPr id="8" name="Hình ảnh 11">
            <a:extLst>
              <a:ext uri="{FF2B5EF4-FFF2-40B4-BE49-F238E27FC236}">
                <a16:creationId xmlns:a16="http://schemas.microsoft.com/office/drawing/2014/main" id="{7F795C02-F893-4854-A762-7363C71F695B}"/>
              </a:ext>
            </a:extLst>
          </p:cNvPr>
          <p:cNvPicPr>
            <a:picLocks noChangeAspect="1"/>
          </p:cNvPicPr>
          <p:nvPr/>
        </p:nvPicPr>
        <p:blipFill>
          <a:blip r:embed="rId4"/>
          <a:stretch>
            <a:fillRect/>
          </a:stretch>
        </p:blipFill>
        <p:spPr>
          <a:xfrm>
            <a:off x="4074059" y="4216964"/>
            <a:ext cx="5069941" cy="2641036"/>
          </a:xfrm>
          <a:prstGeom prst="rect">
            <a:avLst/>
          </a:prstGeom>
        </p:spPr>
      </p:pic>
    </p:spTree>
    <p:extLst>
      <p:ext uri="{BB962C8B-B14F-4D97-AF65-F5344CB8AC3E}">
        <p14:creationId xmlns:p14="http://schemas.microsoft.com/office/powerpoint/2010/main" val="4041709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236" y="80986"/>
            <a:ext cx="3054311" cy="60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7098" y="985736"/>
            <a:ext cx="4206917"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30172" y="970402"/>
            <a:ext cx="972061" cy="461665"/>
          </a:xfrm>
          <a:prstGeom prst="rect">
            <a:avLst/>
          </a:prstGeom>
        </p:spPr>
        <p:txBody>
          <a:bodyPr wrap="none">
            <a:spAutoFit/>
          </a:bodyPr>
          <a:lstStyle/>
          <a:p>
            <a:r>
              <a:rPr lang="en-US" sz="2400" b="1">
                <a:solidFill>
                  <a:srgbClr val="FF0000"/>
                </a:solidFill>
              </a:rPr>
              <a:t>Ready</a:t>
            </a:r>
          </a:p>
        </p:txBody>
      </p:sp>
      <p:sp>
        <p:nvSpPr>
          <p:cNvPr id="4" name="Rectangle 3"/>
          <p:cNvSpPr/>
          <p:nvPr/>
        </p:nvSpPr>
        <p:spPr>
          <a:xfrm>
            <a:off x="215549" y="1370512"/>
            <a:ext cx="4800600" cy="1015663"/>
          </a:xfrm>
          <a:prstGeom prst="rect">
            <a:avLst/>
          </a:prstGeom>
        </p:spPr>
        <p:txBody>
          <a:bodyPr wrap="square">
            <a:spAutoFit/>
          </a:bodyPr>
          <a:lstStyle/>
          <a:p>
            <a:r>
              <a:rPr lang="en-US" sz="2000">
                <a:solidFill>
                  <a:schemeClr val="tx2">
                    <a:lumMod val="75000"/>
                  </a:schemeClr>
                </a:solidFill>
              </a:rPr>
              <a:t>Task is ready to be executed but is not currently executing because a different task with equal or higher priority is running</a:t>
            </a:r>
          </a:p>
        </p:txBody>
      </p:sp>
      <p:sp>
        <p:nvSpPr>
          <p:cNvPr id="5" name="Rectangle 4"/>
          <p:cNvSpPr/>
          <p:nvPr/>
        </p:nvSpPr>
        <p:spPr>
          <a:xfrm>
            <a:off x="113983" y="2489193"/>
            <a:ext cx="1308371" cy="461665"/>
          </a:xfrm>
          <a:prstGeom prst="rect">
            <a:avLst/>
          </a:prstGeom>
        </p:spPr>
        <p:txBody>
          <a:bodyPr wrap="none">
            <a:spAutoFit/>
          </a:bodyPr>
          <a:lstStyle/>
          <a:p>
            <a:r>
              <a:rPr lang="en-US" sz="2400" b="1">
                <a:solidFill>
                  <a:srgbClr val="FF0000"/>
                </a:solidFill>
              </a:rPr>
              <a:t>Running </a:t>
            </a:r>
          </a:p>
        </p:txBody>
      </p:sp>
      <p:sp>
        <p:nvSpPr>
          <p:cNvPr id="6" name="Rectangle 5"/>
          <p:cNvSpPr/>
          <p:nvPr/>
        </p:nvSpPr>
        <p:spPr>
          <a:xfrm>
            <a:off x="215549" y="2892105"/>
            <a:ext cx="4572000" cy="707886"/>
          </a:xfrm>
          <a:prstGeom prst="rect">
            <a:avLst/>
          </a:prstGeom>
        </p:spPr>
        <p:txBody>
          <a:bodyPr>
            <a:spAutoFit/>
          </a:bodyPr>
          <a:lstStyle/>
          <a:p>
            <a:r>
              <a:rPr lang="en-US" sz="2000">
                <a:solidFill>
                  <a:schemeClr val="tx2">
                    <a:lumMod val="75000"/>
                  </a:schemeClr>
                </a:solidFill>
              </a:rPr>
              <a:t>Task is actually running (only one can be in this state at the moment)</a:t>
            </a:r>
          </a:p>
        </p:txBody>
      </p:sp>
      <p:sp>
        <p:nvSpPr>
          <p:cNvPr id="7" name="Rectangle 6"/>
          <p:cNvSpPr/>
          <p:nvPr/>
        </p:nvSpPr>
        <p:spPr>
          <a:xfrm>
            <a:off x="113983" y="3713602"/>
            <a:ext cx="1186159" cy="461665"/>
          </a:xfrm>
          <a:prstGeom prst="rect">
            <a:avLst/>
          </a:prstGeom>
        </p:spPr>
        <p:txBody>
          <a:bodyPr wrap="none">
            <a:spAutoFit/>
          </a:bodyPr>
          <a:lstStyle/>
          <a:p>
            <a:r>
              <a:rPr lang="en-US" sz="2400" b="1">
                <a:solidFill>
                  <a:srgbClr val="FF0000"/>
                </a:solidFill>
              </a:rPr>
              <a:t>Blocked</a:t>
            </a:r>
          </a:p>
        </p:txBody>
      </p:sp>
      <p:sp>
        <p:nvSpPr>
          <p:cNvPr id="8" name="Rectangle 7"/>
          <p:cNvSpPr/>
          <p:nvPr/>
        </p:nvSpPr>
        <p:spPr>
          <a:xfrm>
            <a:off x="215549" y="4061887"/>
            <a:ext cx="4572000" cy="707886"/>
          </a:xfrm>
          <a:prstGeom prst="rect">
            <a:avLst/>
          </a:prstGeom>
        </p:spPr>
        <p:txBody>
          <a:bodyPr>
            <a:spAutoFit/>
          </a:bodyPr>
          <a:lstStyle/>
          <a:p>
            <a:r>
              <a:rPr lang="en-US" sz="2000">
                <a:solidFill>
                  <a:schemeClr val="tx2">
                    <a:lumMod val="75000"/>
                  </a:schemeClr>
                </a:solidFill>
              </a:rPr>
              <a:t>Task is waiting for either a temporal or an external event</a:t>
            </a:r>
          </a:p>
        </p:txBody>
      </p:sp>
      <p:sp>
        <p:nvSpPr>
          <p:cNvPr id="9" name="Rectangle 8"/>
          <p:cNvSpPr/>
          <p:nvPr/>
        </p:nvSpPr>
        <p:spPr>
          <a:xfrm>
            <a:off x="113983" y="4799512"/>
            <a:ext cx="1590500" cy="461665"/>
          </a:xfrm>
          <a:prstGeom prst="rect">
            <a:avLst/>
          </a:prstGeom>
        </p:spPr>
        <p:txBody>
          <a:bodyPr wrap="none">
            <a:spAutoFit/>
          </a:bodyPr>
          <a:lstStyle/>
          <a:p>
            <a:r>
              <a:rPr lang="en-US" sz="2400" b="1">
                <a:solidFill>
                  <a:srgbClr val="FF0000"/>
                </a:solidFill>
              </a:rPr>
              <a:t>Suspended</a:t>
            </a:r>
          </a:p>
        </p:txBody>
      </p:sp>
      <p:sp>
        <p:nvSpPr>
          <p:cNvPr id="10" name="Rectangle 9"/>
          <p:cNvSpPr/>
          <p:nvPr/>
        </p:nvSpPr>
        <p:spPr>
          <a:xfrm>
            <a:off x="227447" y="5143781"/>
            <a:ext cx="4572000" cy="707886"/>
          </a:xfrm>
          <a:prstGeom prst="rect">
            <a:avLst/>
          </a:prstGeom>
        </p:spPr>
        <p:txBody>
          <a:bodyPr>
            <a:spAutoFit/>
          </a:bodyPr>
          <a:lstStyle/>
          <a:p>
            <a:r>
              <a:rPr lang="en-US" sz="2000">
                <a:solidFill>
                  <a:schemeClr val="tx2">
                    <a:lumMod val="75000"/>
                  </a:schemeClr>
                </a:solidFill>
              </a:rPr>
              <a:t>Task not available for scheduling, but still being kept in memory</a:t>
            </a:r>
          </a:p>
        </p:txBody>
      </p:sp>
    </p:spTree>
    <p:extLst>
      <p:ext uri="{BB962C8B-B14F-4D97-AF65-F5344CB8AC3E}">
        <p14:creationId xmlns:p14="http://schemas.microsoft.com/office/powerpoint/2010/main" val="3191808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125861"/>
            <a:ext cx="3949879" cy="759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533401" y="1143000"/>
            <a:ext cx="8521878" cy="3647152"/>
          </a:xfrm>
          <a:prstGeom prst="rect">
            <a:avLst/>
          </a:prstGeom>
        </p:spPr>
        <p:txBody>
          <a:bodyPr wrap="square">
            <a:spAutoFit/>
          </a:bodyPr>
          <a:lstStyle/>
          <a:p>
            <a:pPr marL="342900" indent="-342900">
              <a:lnSpc>
                <a:spcPct val="150000"/>
              </a:lnSpc>
              <a:buFont typeface="Arial" pitchFamily="34" charset="0"/>
              <a:buChar char="•"/>
            </a:pPr>
            <a:r>
              <a:rPr lang="en-US" sz="2200">
                <a:solidFill>
                  <a:schemeClr val="tx2">
                    <a:lumMod val="75000"/>
                  </a:schemeClr>
                </a:solidFill>
              </a:rPr>
              <a:t>Each task is assigned a priority</a:t>
            </a:r>
          </a:p>
          <a:p>
            <a:pPr marL="342900" indent="-342900">
              <a:lnSpc>
                <a:spcPct val="150000"/>
              </a:lnSpc>
              <a:buFont typeface="Arial" pitchFamily="34" charset="0"/>
              <a:buChar char="•"/>
            </a:pPr>
            <a:r>
              <a:rPr lang="en-US" sz="2200">
                <a:solidFill>
                  <a:schemeClr val="tx2">
                    <a:lumMod val="75000"/>
                  </a:schemeClr>
                </a:solidFill>
              </a:rPr>
              <a:t>The order of execution of tasks depends on this priority</a:t>
            </a:r>
          </a:p>
          <a:p>
            <a:pPr marL="342900" indent="-342900">
              <a:lnSpc>
                <a:spcPct val="150000"/>
              </a:lnSpc>
              <a:buFont typeface="Arial" pitchFamily="34" charset="0"/>
              <a:buChar char="•"/>
            </a:pPr>
            <a:r>
              <a:rPr lang="en-US" sz="2200">
                <a:solidFill>
                  <a:schemeClr val="tx2">
                    <a:lumMod val="75000"/>
                  </a:schemeClr>
                </a:solidFill>
              </a:rPr>
              <a:t>The scheduler activates the task that has the highest priority of all tasks in the READY state</a:t>
            </a:r>
          </a:p>
          <a:p>
            <a:pPr marL="342900" indent="-342900">
              <a:lnSpc>
                <a:spcPct val="150000"/>
              </a:lnSpc>
              <a:buFont typeface="Arial" pitchFamily="34" charset="0"/>
              <a:buChar char="•"/>
            </a:pPr>
            <a:r>
              <a:rPr lang="en-US" sz="2200">
                <a:solidFill>
                  <a:schemeClr val="tx2">
                    <a:lumMod val="75000"/>
                  </a:schemeClr>
                </a:solidFill>
              </a:rPr>
              <a:t>Task with higher priority can preempt running task if config USE_PREEMPTION is set</a:t>
            </a:r>
          </a:p>
          <a:p>
            <a:pPr marL="342900" indent="-342900">
              <a:lnSpc>
                <a:spcPct val="150000"/>
              </a:lnSpc>
              <a:buFont typeface="Arial" pitchFamily="34" charset="0"/>
              <a:buChar char="•"/>
            </a:pPr>
            <a:r>
              <a:rPr lang="en-US" sz="2200">
                <a:solidFill>
                  <a:schemeClr val="tx2">
                    <a:lumMod val="75000"/>
                  </a:schemeClr>
                </a:solidFill>
              </a:rPr>
              <a:t>Task priorities can be changed during work of the application</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420" y="4953000"/>
            <a:ext cx="551497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53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0" y="0"/>
            <a:ext cx="3048000" cy="861774"/>
          </a:xfrm>
          <a:prstGeom prst="rect">
            <a:avLst/>
          </a:prstGeom>
        </p:spPr>
        <p:txBody>
          <a:bodyPr wrap="square">
            <a:spAutoFit/>
          </a:bodyPr>
          <a:lstStyle/>
          <a:p>
            <a:r>
              <a:rPr lang="en-US" sz="5000" b="1" dirty="0">
                <a:solidFill>
                  <a:srgbClr val="00B0F0"/>
                </a:solidFill>
              </a:rPr>
              <a:t>IDLE task</a:t>
            </a:r>
          </a:p>
        </p:txBody>
      </p:sp>
      <p:sp>
        <p:nvSpPr>
          <p:cNvPr id="6" name="Rectangle 5"/>
          <p:cNvSpPr/>
          <p:nvPr/>
        </p:nvSpPr>
        <p:spPr>
          <a:xfrm>
            <a:off x="685800" y="838200"/>
            <a:ext cx="8001000" cy="1015663"/>
          </a:xfrm>
          <a:prstGeom prst="rect">
            <a:avLst/>
          </a:prstGeom>
        </p:spPr>
        <p:txBody>
          <a:bodyPr wrap="square">
            <a:spAutoFit/>
          </a:bodyPr>
          <a:lstStyle/>
          <a:p>
            <a:r>
              <a:rPr lang="en-US" sz="2000" dirty="0"/>
              <a:t>The idle task is created automatically when the scheduler is started to ensure there is always at least one task that is able to run (at least one task in the Ready state).</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645" y="1853863"/>
            <a:ext cx="7239000" cy="4478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71091" y="6363363"/>
            <a:ext cx="8668109" cy="369332"/>
          </a:xfrm>
          <a:prstGeom prst="rect">
            <a:avLst/>
          </a:prstGeom>
        </p:spPr>
        <p:txBody>
          <a:bodyPr wrap="square">
            <a:spAutoFit/>
          </a:bodyPr>
          <a:lstStyle/>
          <a:p>
            <a:r>
              <a:rPr lang="en-US" dirty="0"/>
              <a:t>The execution sequence when the tasks use </a:t>
            </a:r>
            <a:r>
              <a:rPr lang="en-US" dirty="0" err="1"/>
              <a:t>vTaskDelay</a:t>
            </a:r>
            <a:r>
              <a:rPr lang="en-US" dirty="0"/>
              <a:t>() in place of the NULL loop </a:t>
            </a:r>
          </a:p>
        </p:txBody>
      </p:sp>
    </p:spTree>
    <p:extLst>
      <p:ext uri="{BB962C8B-B14F-4D97-AF65-F5344CB8AC3E}">
        <p14:creationId xmlns:p14="http://schemas.microsoft.com/office/powerpoint/2010/main" val="40936134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9" y="152400"/>
            <a:ext cx="4378326" cy="506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752600"/>
            <a:ext cx="8991600" cy="4476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22835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34" y="228600"/>
            <a:ext cx="5181601" cy="58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77575" y="3945772"/>
            <a:ext cx="8522842" cy="1200329"/>
          </a:xfrm>
          <a:prstGeom prst="rect">
            <a:avLst/>
          </a:prstGeom>
          <a:noFill/>
        </p:spPr>
        <p:txBody>
          <a:bodyPr wrap="square" rtlCol="0">
            <a:spAutoFit/>
          </a:bodyPr>
          <a:lstStyle/>
          <a:p>
            <a:pPr marL="342900" indent="-342900">
              <a:buFont typeface="Arial" pitchFamily="34" charset="0"/>
              <a:buChar char="•"/>
            </a:pPr>
            <a:r>
              <a:rPr lang="en-US" sz="2400"/>
              <a:t>Each task is assigned a priority</a:t>
            </a:r>
          </a:p>
          <a:p>
            <a:pPr marL="342900" indent="-342900">
              <a:buFont typeface="Arial" pitchFamily="34" charset="0"/>
              <a:buChar char="•"/>
            </a:pPr>
            <a:r>
              <a:rPr lang="en-US" sz="2400"/>
              <a:t>Each task can exist in one of several states</a:t>
            </a:r>
          </a:p>
          <a:p>
            <a:pPr marL="342900" indent="-342900">
              <a:buFont typeface="Arial" pitchFamily="34" charset="0"/>
              <a:buChar char="•"/>
            </a:pPr>
            <a:r>
              <a:rPr lang="en-US" sz="2400"/>
              <a:t>Only one task can exist in the Running state at any one time.</a:t>
            </a:r>
          </a:p>
        </p:txBody>
      </p:sp>
      <p:sp>
        <p:nvSpPr>
          <p:cNvPr id="3" name="Rectangle 2"/>
          <p:cNvSpPr/>
          <p:nvPr/>
        </p:nvSpPr>
        <p:spPr>
          <a:xfrm>
            <a:off x="381000" y="1143000"/>
            <a:ext cx="8458200" cy="2769989"/>
          </a:xfrm>
          <a:prstGeom prst="rect">
            <a:avLst/>
          </a:prstGeom>
        </p:spPr>
        <p:txBody>
          <a:bodyPr wrap="square">
            <a:spAutoFit/>
          </a:bodyPr>
          <a:lstStyle/>
          <a:p>
            <a:pPr>
              <a:lnSpc>
                <a:spcPct val="150000"/>
              </a:lnSpc>
            </a:pPr>
            <a:r>
              <a:rPr lang="en-US" sz="2400" b="1"/>
              <a:t>The scheduler is an algorithm determining which task to execute.</a:t>
            </a:r>
          </a:p>
          <a:p>
            <a:pPr marL="800100" lvl="1" indent="-342900">
              <a:buFont typeface="Courier New" pitchFamily="49" charset="0"/>
              <a:buChar char="o"/>
            </a:pPr>
            <a:r>
              <a:rPr lang="en-US" sz="2000">
                <a:solidFill>
                  <a:schemeClr val="accent1">
                    <a:lumMod val="50000"/>
                  </a:schemeClr>
                </a:solidFill>
              </a:rPr>
              <a:t>Common point between schedulers is that they distinguish between tasks being ready to be executed (in READY state) and those being suspended for any reason (delay, waiting for mailbox, waiting for semaphore(s),…)</a:t>
            </a:r>
          </a:p>
          <a:p>
            <a:pPr marL="800100" lvl="1" indent="-342900">
              <a:buFont typeface="Courier New" pitchFamily="49" charset="0"/>
              <a:buChar char="o"/>
            </a:pPr>
            <a:r>
              <a:rPr lang="en-US" sz="2000">
                <a:solidFill>
                  <a:schemeClr val="accent1">
                    <a:lumMod val="50000"/>
                  </a:schemeClr>
                </a:solidFill>
              </a:rPr>
              <a:t>The main difference between schedulers is how they distribute CPU time between the tasks in READY state.</a:t>
            </a:r>
          </a:p>
          <a:p>
            <a:pPr marL="400050" lvl="1" indent="57150"/>
            <a:endParaRPr lang="en-US"/>
          </a:p>
        </p:txBody>
      </p:sp>
    </p:spTree>
    <p:extLst>
      <p:ext uri="{BB962C8B-B14F-4D97-AF65-F5344CB8AC3E}">
        <p14:creationId xmlns:p14="http://schemas.microsoft.com/office/powerpoint/2010/main" val="38484239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8472" y="457200"/>
            <a:ext cx="8552380" cy="1200329"/>
          </a:xfrm>
          <a:prstGeom prst="rect">
            <a:avLst/>
          </a:prstGeom>
        </p:spPr>
        <p:txBody>
          <a:bodyPr wrap="square">
            <a:spAutoFit/>
          </a:bodyPr>
          <a:lstStyle/>
          <a:p>
            <a:r>
              <a:rPr lang="en-US" sz="2400">
                <a:solidFill>
                  <a:schemeClr val="accent1">
                    <a:lumMod val="50000"/>
                  </a:schemeClr>
                </a:solidFill>
              </a:rPr>
              <a:t>To be able to select the next task to run, the scheduler itself has to execute at the end of each time slice. A periodic interrupt called the tick interrupt is used for this purpose. </a:t>
            </a:r>
            <a:endParaRPr lang="en-US" sz="2400" dirty="0">
              <a:solidFill>
                <a:schemeClr val="accent1">
                  <a:lumMod val="50000"/>
                </a:schemeClr>
              </a:solidFill>
            </a:endParaRPr>
          </a:p>
        </p:txBody>
      </p:sp>
      <p:sp>
        <p:nvSpPr>
          <p:cNvPr id="3" name="Rectangle 2"/>
          <p:cNvSpPr/>
          <p:nvPr/>
        </p:nvSpPr>
        <p:spPr>
          <a:xfrm>
            <a:off x="934092" y="5791200"/>
            <a:ext cx="1829347" cy="369332"/>
          </a:xfrm>
          <a:prstGeom prst="rect">
            <a:avLst/>
          </a:prstGeom>
        </p:spPr>
        <p:txBody>
          <a:bodyPr wrap="none">
            <a:spAutoFit/>
          </a:bodyPr>
          <a:lstStyle/>
          <a:p>
            <a:r>
              <a:rPr lang="en-US" i="1" dirty="0"/>
              <a:t>the same priority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4" y="2357090"/>
            <a:ext cx="4333126" cy="328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569" y="2590800"/>
            <a:ext cx="4532431" cy="3004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4624662" y="5791200"/>
            <a:ext cx="4384918" cy="369332"/>
          </a:xfrm>
          <a:prstGeom prst="rect">
            <a:avLst/>
          </a:prstGeom>
        </p:spPr>
        <p:txBody>
          <a:bodyPr wrap="none">
            <a:spAutoFit/>
          </a:bodyPr>
          <a:lstStyle/>
          <a:p>
            <a:r>
              <a:rPr lang="en-US" i="1"/>
              <a:t>one task has a higher priority than the other </a:t>
            </a:r>
          </a:p>
        </p:txBody>
      </p:sp>
    </p:spTree>
    <p:extLst>
      <p:ext uri="{BB962C8B-B14F-4D97-AF65-F5344CB8AC3E}">
        <p14:creationId xmlns:p14="http://schemas.microsoft.com/office/powerpoint/2010/main" val="4904630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970" y="152401"/>
            <a:ext cx="339290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23091"/>
            <a:ext cx="8153400" cy="4801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092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970" y="152401"/>
            <a:ext cx="339290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398"/>
            <a:ext cx="8686800" cy="4432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61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8132" y="228600"/>
            <a:ext cx="3990617"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14400"/>
            <a:ext cx="8989087"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269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68" y="4724400"/>
            <a:ext cx="5562600" cy="1295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143" y="990601"/>
            <a:ext cx="4997215"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971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0" y="304799"/>
            <a:ext cx="4289764" cy="584775"/>
          </a:xfrm>
          <a:prstGeom prst="rect">
            <a:avLst/>
          </a:prstGeom>
        </p:spPr>
        <p:txBody>
          <a:bodyPr wrap="none">
            <a:spAutoFit/>
          </a:bodyPr>
          <a:lstStyle/>
          <a:p>
            <a:r>
              <a:rPr lang="en-US" sz="3200" b="1"/>
              <a:t>What is a Real Time OS?</a:t>
            </a:r>
            <a:endParaRPr lang="en-US" sz="3200" b="1" dirty="0"/>
          </a:p>
        </p:txBody>
      </p:sp>
      <p:sp>
        <p:nvSpPr>
          <p:cNvPr id="3" name="TextBox 2"/>
          <p:cNvSpPr txBox="1"/>
          <p:nvPr/>
        </p:nvSpPr>
        <p:spPr>
          <a:xfrm>
            <a:off x="479764" y="1066800"/>
            <a:ext cx="8382000" cy="830997"/>
          </a:xfrm>
          <a:prstGeom prst="rect">
            <a:avLst/>
          </a:prstGeom>
          <a:noFill/>
        </p:spPr>
        <p:txBody>
          <a:bodyPr wrap="square" rtlCol="0">
            <a:spAutoFit/>
          </a:bodyPr>
          <a:lstStyle/>
          <a:p>
            <a:pPr algn="r"/>
            <a:r>
              <a:rPr lang="en-US" sz="2400">
                <a:sym typeface="Wingdings" pitchFamily="2" charset="2"/>
              </a:rPr>
              <a:t>It’s a OS, Specially designed to run applications with very precise timing and a high degree of reliability.</a:t>
            </a:r>
          </a:p>
        </p:txBody>
      </p:sp>
    </p:spTree>
    <p:extLst>
      <p:ext uri="{BB962C8B-B14F-4D97-AF65-F5344CB8AC3E}">
        <p14:creationId xmlns:p14="http://schemas.microsoft.com/office/powerpoint/2010/main" val="1137221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702" y="838200"/>
            <a:ext cx="8605698" cy="5041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309701" y="238780"/>
            <a:ext cx="2917145" cy="584775"/>
          </a:xfrm>
          <a:prstGeom prst="rect">
            <a:avLst/>
          </a:prstGeom>
          <a:noFill/>
          <a:ln>
            <a:noFill/>
          </a:ln>
        </p:spPr>
        <p:txBody>
          <a:bodyPr wrap="none" rtlCol="0">
            <a:spAutoFit/>
          </a:bodyPr>
          <a:lstStyle/>
          <a:p>
            <a:r>
              <a:rPr lang="en-US" sz="3200">
                <a:solidFill>
                  <a:srgbClr val="00B0F0"/>
                </a:solidFill>
              </a:rPr>
              <a:t>USART2 Settings</a:t>
            </a:r>
          </a:p>
        </p:txBody>
      </p:sp>
    </p:spTree>
    <p:extLst>
      <p:ext uri="{BB962C8B-B14F-4D97-AF65-F5344CB8AC3E}">
        <p14:creationId xmlns:p14="http://schemas.microsoft.com/office/powerpoint/2010/main" val="406912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7685" y="68371"/>
            <a:ext cx="5957046" cy="693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1" y="990600"/>
            <a:ext cx="8856130" cy="1200329"/>
          </a:xfrm>
          <a:prstGeom prst="rect">
            <a:avLst/>
          </a:prstGeom>
          <a:noFill/>
        </p:spPr>
        <p:txBody>
          <a:bodyPr wrap="square" rtlCol="0">
            <a:spAutoFit/>
          </a:bodyPr>
          <a:lstStyle/>
          <a:p>
            <a:pPr marL="285750" indent="-285750">
              <a:buFont typeface="Arial" pitchFamily="34" charset="0"/>
              <a:buChar char="•"/>
            </a:pPr>
            <a:r>
              <a:rPr lang="en-US" sz="2400"/>
              <a:t>Start a new project within STM32CubeMX for selected MCU</a:t>
            </a:r>
          </a:p>
          <a:p>
            <a:pPr marL="285750" indent="-285750">
              <a:buFont typeface="Arial" pitchFamily="34" charset="0"/>
              <a:buChar char="•"/>
            </a:pPr>
            <a:r>
              <a:rPr lang="en-US" sz="2400"/>
              <a:t>Go to </a:t>
            </a:r>
            <a:r>
              <a:rPr lang="en-US" sz="2400" b="1"/>
              <a:t>System Core section</a:t>
            </a:r>
            <a:r>
              <a:rPr lang="en-US" sz="2400"/>
              <a:t> -&gt; </a:t>
            </a:r>
            <a:r>
              <a:rPr lang="en-US" sz="2400" b="1"/>
              <a:t>SYS</a:t>
            </a:r>
            <a:r>
              <a:rPr lang="en-US" sz="2400"/>
              <a:t> and change Timebase source (for HAL) from SysTick to other timer i.e. TIM6</a:t>
            </a:r>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8146" y="2438400"/>
            <a:ext cx="6441853" cy="315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6726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76201"/>
            <a:ext cx="5838825" cy="6927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77798" y="815900"/>
            <a:ext cx="8788401" cy="830997"/>
          </a:xfrm>
          <a:prstGeom prst="rect">
            <a:avLst/>
          </a:prstGeom>
          <a:noFill/>
        </p:spPr>
        <p:txBody>
          <a:bodyPr wrap="square" rtlCol="0">
            <a:spAutoFit/>
          </a:bodyPr>
          <a:lstStyle/>
          <a:p>
            <a:pPr marL="285750" indent="-285750">
              <a:buFont typeface="Arial" pitchFamily="34" charset="0"/>
              <a:buChar char="•"/>
            </a:pPr>
            <a:r>
              <a:rPr lang="en-US" sz="2400">
                <a:solidFill>
                  <a:schemeClr val="accent1">
                    <a:lumMod val="50000"/>
                  </a:schemeClr>
                </a:solidFill>
              </a:rPr>
              <a:t>Go to </a:t>
            </a:r>
            <a:r>
              <a:rPr lang="en-US" sz="2400" b="1">
                <a:solidFill>
                  <a:schemeClr val="accent1">
                    <a:lumMod val="50000"/>
                  </a:schemeClr>
                </a:solidFill>
              </a:rPr>
              <a:t>Pinout&amp;Configuration</a:t>
            </a:r>
            <a:r>
              <a:rPr lang="en-US" sz="2400">
                <a:solidFill>
                  <a:schemeClr val="accent1">
                    <a:lumMod val="50000"/>
                  </a:schemeClr>
                </a:solidFill>
              </a:rPr>
              <a:t> tab, select Categories-&gt;MiddleWare-&gt;FreeRTOS and select </a:t>
            </a:r>
            <a:r>
              <a:rPr lang="en-US" sz="2400" b="1">
                <a:solidFill>
                  <a:schemeClr val="accent1">
                    <a:lumMod val="50000"/>
                  </a:schemeClr>
                </a:solidFill>
              </a:rPr>
              <a:t>CMSIS_V2</a:t>
            </a:r>
            <a:r>
              <a:rPr lang="en-US" sz="2400">
                <a:solidFill>
                  <a:schemeClr val="accent1">
                    <a:lumMod val="50000"/>
                  </a:schemeClr>
                </a:solidFill>
              </a:rPr>
              <a:t> in Mode window</a:t>
            </a:r>
          </a:p>
        </p:txBody>
      </p:sp>
      <p:sp>
        <p:nvSpPr>
          <p:cNvPr id="3" name="TextBox 2"/>
          <p:cNvSpPr txBox="1"/>
          <p:nvPr/>
        </p:nvSpPr>
        <p:spPr>
          <a:xfrm>
            <a:off x="177798" y="1786635"/>
            <a:ext cx="3810000" cy="1569660"/>
          </a:xfrm>
          <a:prstGeom prst="rect">
            <a:avLst/>
          </a:prstGeom>
          <a:noFill/>
        </p:spPr>
        <p:txBody>
          <a:bodyPr wrap="square" rtlCol="0">
            <a:spAutoFit/>
          </a:bodyPr>
          <a:lstStyle/>
          <a:p>
            <a:pPr marL="285750" indent="-285750">
              <a:buFont typeface="Arial" pitchFamily="34" charset="0"/>
              <a:buChar char="•"/>
            </a:pPr>
            <a:r>
              <a:rPr lang="en-US" sz="2400">
                <a:solidFill>
                  <a:schemeClr val="accent1">
                    <a:lumMod val="50000"/>
                  </a:schemeClr>
                </a:solidFill>
              </a:rPr>
              <a:t>Go to </a:t>
            </a:r>
            <a:r>
              <a:rPr lang="en-US" sz="2400" b="1">
                <a:solidFill>
                  <a:schemeClr val="accent1">
                    <a:lumMod val="50000"/>
                  </a:schemeClr>
                </a:solidFill>
              </a:rPr>
              <a:t>Configuration</a:t>
            </a:r>
            <a:r>
              <a:rPr lang="en-US" sz="2400">
                <a:solidFill>
                  <a:schemeClr val="accent1">
                    <a:lumMod val="50000"/>
                  </a:schemeClr>
                </a:solidFill>
              </a:rPr>
              <a:t> tab to configure FreeRTOS parameters – refer to next slides for details</a:t>
            </a:r>
          </a:p>
        </p:txBody>
      </p:sp>
      <p:grpSp>
        <p:nvGrpSpPr>
          <p:cNvPr id="8" name="Group 7"/>
          <p:cNvGrpSpPr/>
          <p:nvPr/>
        </p:nvGrpSpPr>
        <p:grpSpPr>
          <a:xfrm>
            <a:off x="4382689" y="1873175"/>
            <a:ext cx="4651362" cy="4910974"/>
            <a:chOff x="3921990" y="1447491"/>
            <a:chExt cx="5044209" cy="5325747"/>
          </a:xfrm>
        </p:grpSpPr>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990" y="1447491"/>
              <a:ext cx="5044209" cy="5325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4495800" y="1456053"/>
              <a:ext cx="1371600" cy="2350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038600" y="6282265"/>
              <a:ext cx="17526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6206065" y="2294467"/>
              <a:ext cx="2667000"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119812" y="4419600"/>
              <a:ext cx="1347788"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19692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7" y="75483"/>
            <a:ext cx="8839200" cy="443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9342" y="525672"/>
            <a:ext cx="3654657" cy="633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33400" y="785535"/>
            <a:ext cx="4572000" cy="5970865"/>
          </a:xfrm>
          <a:prstGeom prst="rect">
            <a:avLst/>
          </a:prstGeom>
          <a:noFill/>
        </p:spPr>
        <p:txBody>
          <a:bodyPr wrap="square" rtlCol="0">
            <a:spAutoFit/>
          </a:bodyPr>
          <a:lstStyle/>
          <a:p>
            <a:r>
              <a:rPr lang="en-US" sz="2800" b="1"/>
              <a:t>Config parameters </a:t>
            </a:r>
            <a:r>
              <a:rPr lang="en-US" sz="2800"/>
              <a:t>tab </a:t>
            </a:r>
          </a:p>
          <a:p>
            <a:pPr marL="742950" lvl="1" indent="-285750">
              <a:buFont typeface="Arial" pitchFamily="34" charset="0"/>
              <a:buChar char="•"/>
            </a:pPr>
            <a:r>
              <a:rPr lang="en-US" sz="2000"/>
              <a:t>Kernel settings </a:t>
            </a:r>
          </a:p>
          <a:p>
            <a:pPr marL="742950" lvl="1" indent="-285750">
              <a:buFont typeface="Arial" pitchFamily="34" charset="0"/>
              <a:buChar char="•"/>
            </a:pPr>
            <a:r>
              <a:rPr lang="en-US" sz="2000"/>
              <a:t>RTOS components settings</a:t>
            </a:r>
          </a:p>
          <a:p>
            <a:pPr marL="742950" lvl="1" indent="-285750">
              <a:buFont typeface="Arial" pitchFamily="34" charset="0"/>
              <a:buChar char="•"/>
            </a:pPr>
            <a:r>
              <a:rPr lang="en-US" sz="2000"/>
              <a:t>Memory setup</a:t>
            </a:r>
          </a:p>
          <a:p>
            <a:endParaRPr lang="en-US" sz="2000"/>
          </a:p>
          <a:p>
            <a:pPr marL="0" lvl="1"/>
            <a:r>
              <a:rPr lang="en-US" sz="2400" b="1"/>
              <a:t>Include parameters </a:t>
            </a:r>
            <a:r>
              <a:rPr lang="en-US" sz="2400"/>
              <a:t>tab </a:t>
            </a:r>
            <a:endParaRPr lang="en-US" sz="2000"/>
          </a:p>
          <a:p>
            <a:pPr marL="742950" lvl="2" indent="-285750">
              <a:buFont typeface="Arial" pitchFamily="34" charset="0"/>
              <a:buChar char="•"/>
            </a:pPr>
            <a:r>
              <a:rPr lang="en-US" sz="2000"/>
              <a:t>Include some additional functions, not necessary for FreeRTOS run</a:t>
            </a:r>
          </a:p>
          <a:p>
            <a:pPr marL="4763" lvl="1"/>
            <a:endParaRPr lang="en-US" sz="2000"/>
          </a:p>
          <a:p>
            <a:pPr marL="4763" lvl="1"/>
            <a:r>
              <a:rPr lang="en-US" sz="2400" b="1"/>
              <a:t>Tasks and Queues </a:t>
            </a:r>
            <a:r>
              <a:rPr lang="en-US" sz="2400"/>
              <a:t>tab</a:t>
            </a:r>
          </a:p>
          <a:p>
            <a:pPr marL="747713" lvl="2" indent="-285750">
              <a:buFont typeface="Arial" pitchFamily="34" charset="0"/>
              <a:buChar char="•"/>
            </a:pPr>
            <a:r>
              <a:rPr lang="en-US" sz="2000"/>
              <a:t>Creation of tasks and queues</a:t>
            </a:r>
          </a:p>
          <a:p>
            <a:pPr marL="4763" lvl="1"/>
            <a:endParaRPr lang="en-US" sz="2000"/>
          </a:p>
          <a:p>
            <a:pPr marL="4763" lvl="1"/>
            <a:r>
              <a:rPr lang="en-US" sz="2400" b="1"/>
              <a:t>Timers and Semaphores </a:t>
            </a:r>
            <a:r>
              <a:rPr lang="en-US" sz="2400"/>
              <a:t>tab</a:t>
            </a:r>
          </a:p>
          <a:p>
            <a:pPr marL="747713" lvl="2" indent="-285750">
              <a:buFont typeface="Arial" pitchFamily="34" charset="0"/>
              <a:buChar char="•"/>
            </a:pPr>
            <a:r>
              <a:rPr lang="en-US" sz="2000"/>
              <a:t>Creation of timers and semaphores (binary, counting)</a:t>
            </a:r>
          </a:p>
          <a:p>
            <a:pPr marL="4763" lvl="1"/>
            <a:endParaRPr lang="en-US" sz="2000"/>
          </a:p>
          <a:p>
            <a:pPr marL="4763" lvl="1"/>
            <a:r>
              <a:rPr lang="en-US" sz="2400" b="1"/>
              <a:t>Mutexes</a:t>
            </a:r>
            <a:r>
              <a:rPr lang="en-US" sz="2400"/>
              <a:t> tab </a:t>
            </a:r>
          </a:p>
          <a:p>
            <a:pPr marL="747713" lvl="2" indent="-285750">
              <a:buFont typeface="Arial" pitchFamily="34" charset="0"/>
              <a:buChar char="•"/>
            </a:pPr>
            <a:r>
              <a:rPr lang="en-US" sz="2000"/>
              <a:t>Creation of mutexes</a:t>
            </a:r>
          </a:p>
        </p:txBody>
      </p:sp>
    </p:spTree>
    <p:extLst>
      <p:ext uri="{BB962C8B-B14F-4D97-AF65-F5344CB8AC3E}">
        <p14:creationId xmlns:p14="http://schemas.microsoft.com/office/powerpoint/2010/main" val="94514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2" y="1371600"/>
            <a:ext cx="5163128"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76200"/>
            <a:ext cx="3767425" cy="625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399" y="709866"/>
            <a:ext cx="3538825" cy="613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5943600" y="3581400"/>
            <a:ext cx="1676400" cy="1942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37565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76200"/>
            <a:ext cx="4171950"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2400" y="457200"/>
            <a:ext cx="8229600" cy="461665"/>
          </a:xfrm>
          <a:prstGeom prst="rect">
            <a:avLst/>
          </a:prstGeom>
          <a:noFill/>
        </p:spPr>
        <p:txBody>
          <a:bodyPr wrap="square" rtlCol="0">
            <a:spAutoFit/>
          </a:bodyPr>
          <a:lstStyle/>
          <a:p>
            <a:r>
              <a:rPr lang="en-US" sz="2400"/>
              <a:t>Press FreeRTOS button within Pinout&amp;Configuration tab</a:t>
            </a:r>
          </a:p>
        </p:txBody>
      </p:sp>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3505200"/>
            <a:ext cx="3625365" cy="335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912256"/>
            <a:ext cx="6705600" cy="2079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5683" y="2995857"/>
            <a:ext cx="2712712" cy="197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59503" y="4356100"/>
            <a:ext cx="2720355"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26432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08552"/>
            <a:ext cx="7086600" cy="42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54892"/>
            <a:ext cx="8555230" cy="5722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6091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52401"/>
            <a:ext cx="4610100" cy="419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27" y="838200"/>
            <a:ext cx="8992973" cy="3947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36008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8775" y="57150"/>
            <a:ext cx="3705225" cy="118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967" y="1524000"/>
            <a:ext cx="8987311"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93342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52400"/>
            <a:ext cx="32861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95400"/>
            <a:ext cx="8601377" cy="408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6791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181600"/>
            <a:ext cx="411480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descr="https://www.freertos.org/fr-content-src/uploads/2018/07/logo-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5086349"/>
            <a:ext cx="3933825" cy="149542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04800" y="1066800"/>
            <a:ext cx="8686800" cy="3477875"/>
          </a:xfrm>
          <a:prstGeom prst="rect">
            <a:avLst/>
          </a:prstGeom>
          <a:noFill/>
        </p:spPr>
        <p:txBody>
          <a:bodyPr wrap="square" rtlCol="0">
            <a:spAutoFit/>
          </a:bodyPr>
          <a:lstStyle/>
          <a:p>
            <a:pPr marL="342900" indent="-342900">
              <a:lnSpc>
                <a:spcPct val="200000"/>
              </a:lnSpc>
              <a:buFont typeface="Arial" pitchFamily="34" charset="0"/>
              <a:buChar char="•"/>
            </a:pPr>
            <a:r>
              <a:rPr lang="en-US" sz="2200"/>
              <a:t>Market leading RTOS by Real Time Engineers Ltd.</a:t>
            </a:r>
          </a:p>
          <a:p>
            <a:pPr marL="342900" indent="-342900">
              <a:lnSpc>
                <a:spcPct val="200000"/>
              </a:lnSpc>
              <a:buFont typeface="Arial" pitchFamily="34" charset="0"/>
              <a:buChar char="•"/>
            </a:pPr>
            <a:r>
              <a:rPr lang="en-US" sz="2200"/>
              <a:t>Professionally developed with strict quality management</a:t>
            </a:r>
          </a:p>
          <a:p>
            <a:pPr marL="342900" indent="-342900">
              <a:lnSpc>
                <a:spcPct val="200000"/>
              </a:lnSpc>
              <a:buFont typeface="Arial" pitchFamily="34" charset="0"/>
              <a:buChar char="•"/>
            </a:pPr>
            <a:r>
              <a:rPr lang="en-US" sz="2200"/>
              <a:t>Commercial versions available: OpenRTOS and SafeRTOS</a:t>
            </a:r>
          </a:p>
          <a:p>
            <a:pPr marL="342900" indent="-342900">
              <a:lnSpc>
                <a:spcPct val="200000"/>
              </a:lnSpc>
              <a:buFont typeface="Arial" pitchFamily="34" charset="0"/>
              <a:buChar char="•"/>
            </a:pPr>
            <a:r>
              <a:rPr lang="en-US" sz="2200"/>
              <a:t>Documentation available on </a:t>
            </a:r>
            <a:r>
              <a:rPr lang="en-US" sz="2200">
                <a:hlinkClick r:id="rId4"/>
              </a:rPr>
              <a:t>www.freertos.org</a:t>
            </a:r>
            <a:endParaRPr lang="en-US" sz="2200"/>
          </a:p>
          <a:p>
            <a:pPr marL="342900" indent="-342900">
              <a:lnSpc>
                <a:spcPct val="200000"/>
              </a:lnSpc>
              <a:buFont typeface="Arial" pitchFamily="34" charset="0"/>
              <a:buChar char="•"/>
            </a:pPr>
            <a:r>
              <a:rPr lang="en-US" sz="2200"/>
              <a:t>Free support through forum (moderated by RTOS author Richard Barry)</a:t>
            </a:r>
          </a:p>
        </p:txBody>
      </p:sp>
      <p:pic>
        <p:nvPicPr>
          <p:cNvPr id="1126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8254"/>
            <a:ext cx="4724400" cy="84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61621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675" y="152400"/>
            <a:ext cx="332422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43000"/>
            <a:ext cx="8763000" cy="2561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819240"/>
            <a:ext cx="7620000" cy="2233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6588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2324" y="173037"/>
            <a:ext cx="2695476" cy="96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98601"/>
            <a:ext cx="8991600" cy="2266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016296"/>
            <a:ext cx="9067799" cy="1253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478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152400"/>
            <a:ext cx="2543175"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8" y="1157288"/>
            <a:ext cx="8505825"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04827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152400"/>
            <a:ext cx="2505075"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71599"/>
            <a:ext cx="8991600" cy="325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1814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33438"/>
            <a:ext cx="9085197" cy="4729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5638800"/>
            <a:ext cx="71437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75" y="109537"/>
            <a:ext cx="29527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3911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69924"/>
            <a:ext cx="580072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375" y="109537"/>
            <a:ext cx="29527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902" y="1371600"/>
            <a:ext cx="8907923" cy="4640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15710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114799" y="3372462"/>
            <a:ext cx="4910137" cy="3314088"/>
            <a:chOff x="3124200" y="2743200"/>
            <a:chExt cx="5842448" cy="3943350"/>
          </a:xfrm>
        </p:grpSpPr>
        <p:pic>
          <p:nvPicPr>
            <p:cNvPr id="368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743200"/>
              <a:ext cx="5842448"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3810000" y="5651500"/>
              <a:ext cx="33528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68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3438525"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0662" y="200025"/>
            <a:ext cx="3724275"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7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6" y="1016000"/>
            <a:ext cx="9090474" cy="2278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4867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166" y="0"/>
            <a:ext cx="6035834" cy="533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28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748591"/>
            <a:ext cx="6705600" cy="30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143000"/>
            <a:ext cx="8458200" cy="2329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733800"/>
            <a:ext cx="3495675"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419600"/>
            <a:ext cx="8686800" cy="297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89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5108919"/>
            <a:ext cx="8686800" cy="1690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914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399" y="709866"/>
            <a:ext cx="3538825" cy="613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4000" y="648502"/>
            <a:ext cx="3809999" cy="43044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727" y="44521"/>
            <a:ext cx="667104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33400"/>
            <a:ext cx="21717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52400" y="1365250"/>
            <a:ext cx="8939374" cy="2862322"/>
          </a:xfrm>
          <a:prstGeom prst="rect">
            <a:avLst/>
          </a:prstGeom>
          <a:noFill/>
        </p:spPr>
        <p:txBody>
          <a:bodyPr wrap="square" rtlCol="0">
            <a:spAutoFit/>
          </a:bodyPr>
          <a:lstStyle/>
          <a:p>
            <a:r>
              <a:rPr lang="en-US" sz="2800">
                <a:solidFill>
                  <a:schemeClr val="accent1">
                    <a:lumMod val="50000"/>
                  </a:schemeClr>
                </a:solidFill>
              </a:rPr>
              <a:t>FreeRTOS uses a region of memory called Heap </a:t>
            </a:r>
            <a:br>
              <a:rPr lang="en-US" sz="2800">
                <a:solidFill>
                  <a:schemeClr val="accent1">
                    <a:lumMod val="50000"/>
                  </a:schemeClr>
                </a:solidFill>
              </a:rPr>
            </a:br>
            <a:r>
              <a:rPr lang="en-US" sz="2800">
                <a:solidFill>
                  <a:schemeClr val="accent1">
                    <a:lumMod val="50000"/>
                  </a:schemeClr>
                </a:solidFill>
              </a:rPr>
              <a:t>(into the RAM) to allocate memory for:</a:t>
            </a:r>
          </a:p>
          <a:p>
            <a:pPr marL="742950" lvl="1" indent="-285750">
              <a:buFont typeface="Arial" pitchFamily="34" charset="0"/>
              <a:buChar char="•"/>
            </a:pPr>
            <a:r>
              <a:rPr lang="en-US" sz="2000">
                <a:solidFill>
                  <a:schemeClr val="accent1">
                    <a:lumMod val="50000"/>
                  </a:schemeClr>
                </a:solidFill>
              </a:rPr>
              <a:t>Tasks</a:t>
            </a:r>
          </a:p>
          <a:p>
            <a:pPr marL="742950" lvl="1" indent="-285750">
              <a:buFont typeface="Arial" pitchFamily="34" charset="0"/>
              <a:buChar char="•"/>
            </a:pPr>
            <a:r>
              <a:rPr lang="en-US" sz="2000">
                <a:solidFill>
                  <a:schemeClr val="accent1">
                    <a:lumMod val="50000"/>
                  </a:schemeClr>
                </a:solidFill>
              </a:rPr>
              <a:t>Queues</a:t>
            </a:r>
          </a:p>
          <a:p>
            <a:pPr marL="742950" lvl="1" indent="-285750">
              <a:buFont typeface="Arial" pitchFamily="34" charset="0"/>
              <a:buChar char="•"/>
            </a:pPr>
            <a:r>
              <a:rPr lang="en-US" sz="2000">
                <a:solidFill>
                  <a:schemeClr val="accent1">
                    <a:lumMod val="50000"/>
                  </a:schemeClr>
                </a:solidFill>
              </a:rPr>
              <a:t>Semaphores</a:t>
            </a:r>
          </a:p>
          <a:p>
            <a:pPr marL="742950" lvl="1" indent="-285750">
              <a:buFont typeface="Arial" pitchFamily="34" charset="0"/>
              <a:buChar char="•"/>
            </a:pPr>
            <a:r>
              <a:rPr lang="en-US" sz="2000">
                <a:solidFill>
                  <a:schemeClr val="accent1">
                    <a:lumMod val="50000"/>
                  </a:schemeClr>
                </a:solidFill>
              </a:rPr>
              <a:t>Mutexes </a:t>
            </a:r>
          </a:p>
          <a:p>
            <a:pPr lvl="1"/>
            <a:r>
              <a:rPr lang="en-US" sz="2400"/>
              <a:t>when dynamically creating variables (malloc &amp; free).  </a:t>
            </a:r>
          </a:p>
          <a:p>
            <a:pPr lvl="1"/>
            <a:r>
              <a:rPr lang="en-US" sz="2000">
                <a:solidFill>
                  <a:srgbClr val="FF0000"/>
                </a:solidFill>
              </a:rPr>
              <a:t>FreeRTOS heap is different than the system heap defined at the compiler level.</a:t>
            </a:r>
          </a:p>
        </p:txBody>
      </p:sp>
      <p:sp>
        <p:nvSpPr>
          <p:cNvPr id="3" name="Rectangle 2"/>
          <p:cNvSpPr/>
          <p:nvPr/>
        </p:nvSpPr>
        <p:spPr>
          <a:xfrm>
            <a:off x="454632" y="4920272"/>
            <a:ext cx="4887930" cy="1631216"/>
          </a:xfrm>
          <a:prstGeom prst="rect">
            <a:avLst/>
          </a:prstGeom>
        </p:spPr>
        <p:txBody>
          <a:bodyPr wrap="square">
            <a:spAutoFit/>
          </a:bodyPr>
          <a:lstStyle/>
          <a:p>
            <a:pPr marL="285750" indent="-285750">
              <a:buFont typeface="Arial" pitchFamily="34" charset="0"/>
              <a:buChar char="•"/>
            </a:pPr>
            <a:r>
              <a:rPr lang="en-US" sz="2000"/>
              <a:t>The total amount of available heap space is set by config TOTAL_HEAP_SIZE</a:t>
            </a:r>
          </a:p>
          <a:p>
            <a:pPr marL="285750" indent="-285750">
              <a:buFont typeface="Arial" pitchFamily="34" charset="0"/>
              <a:buChar char="•"/>
            </a:pPr>
            <a:endParaRPr lang="en-US" sz="2000"/>
          </a:p>
          <a:p>
            <a:pPr marL="285750" indent="-285750">
              <a:buFont typeface="Arial" pitchFamily="34" charset="0"/>
              <a:buChar char="•"/>
            </a:pPr>
            <a:r>
              <a:rPr lang="en-US" sz="2000"/>
              <a:t>It is possible to select type of memory allocation</a:t>
            </a:r>
          </a:p>
        </p:txBody>
      </p:sp>
      <p:sp>
        <p:nvSpPr>
          <p:cNvPr id="8" name="Rounded Rectangle 7"/>
          <p:cNvSpPr/>
          <p:nvPr/>
        </p:nvSpPr>
        <p:spPr>
          <a:xfrm>
            <a:off x="5935582" y="6400800"/>
            <a:ext cx="1913018"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0934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0727" y="44521"/>
            <a:ext cx="667104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533400"/>
            <a:ext cx="217170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40586" y="1301286"/>
            <a:ext cx="8572500" cy="830997"/>
          </a:xfrm>
          <a:prstGeom prst="rect">
            <a:avLst/>
          </a:prstGeom>
        </p:spPr>
        <p:txBody>
          <a:bodyPr wrap="square">
            <a:spAutoFit/>
          </a:bodyPr>
          <a:lstStyle/>
          <a:p>
            <a:r>
              <a:rPr lang="en-US" sz="2400"/>
              <a:t>Each created task (including the idle task) requires a Task Control Block (TCB) and a stack that are allocated in the heap.</a:t>
            </a:r>
          </a:p>
        </p:txBody>
      </p:sp>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73" y="2181877"/>
            <a:ext cx="9005727" cy="3456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3039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8904" y="76201"/>
            <a:ext cx="5321157" cy="415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444500" y="802751"/>
            <a:ext cx="7147389" cy="5493812"/>
          </a:xfrm>
          <a:prstGeom prst="rect">
            <a:avLst/>
          </a:prstGeom>
          <a:noFill/>
        </p:spPr>
        <p:txBody>
          <a:bodyPr wrap="square" rtlCol="0">
            <a:spAutoFit/>
          </a:bodyPr>
          <a:lstStyle/>
          <a:p>
            <a:pPr marL="285750" indent="-285750">
              <a:lnSpc>
                <a:spcPct val="150000"/>
              </a:lnSpc>
              <a:buFont typeface="Arial" pitchFamily="34" charset="0"/>
              <a:buChar char="•"/>
            </a:pPr>
            <a:r>
              <a:rPr lang="en-US" sz="2200">
                <a:solidFill>
                  <a:schemeClr val="tx2">
                    <a:lumMod val="75000"/>
                  </a:schemeClr>
                </a:solidFill>
              </a:rPr>
              <a:t>Preemptive or cooperative real-time kernel</a:t>
            </a:r>
          </a:p>
          <a:p>
            <a:pPr marL="285750" indent="-285750">
              <a:lnSpc>
                <a:spcPct val="150000"/>
              </a:lnSpc>
              <a:buFont typeface="Arial" pitchFamily="34" charset="0"/>
              <a:buChar char="•"/>
            </a:pPr>
            <a:r>
              <a:rPr lang="en-US" sz="2200">
                <a:solidFill>
                  <a:schemeClr val="tx2">
                    <a:lumMod val="75000"/>
                  </a:schemeClr>
                </a:solidFill>
              </a:rPr>
              <a:t>Tiny memory footprint (less than 10kB ROM) </a:t>
            </a:r>
          </a:p>
          <a:p>
            <a:pPr marL="285750" indent="-285750">
              <a:lnSpc>
                <a:spcPct val="150000"/>
              </a:lnSpc>
              <a:buFont typeface="Arial" pitchFamily="34" charset="0"/>
              <a:buChar char="•"/>
            </a:pPr>
            <a:r>
              <a:rPr lang="en-US" sz="2200">
                <a:solidFill>
                  <a:schemeClr val="tx2">
                    <a:lumMod val="75000"/>
                  </a:schemeClr>
                </a:solidFill>
              </a:rPr>
              <a:t>Includes a tickless mode for low power applications</a:t>
            </a:r>
          </a:p>
          <a:p>
            <a:pPr marL="285750" indent="-285750">
              <a:lnSpc>
                <a:spcPct val="150000"/>
              </a:lnSpc>
              <a:buFont typeface="Arial" pitchFamily="34" charset="0"/>
              <a:buChar char="•"/>
            </a:pPr>
            <a:r>
              <a:rPr lang="en-US" sz="2200">
                <a:solidFill>
                  <a:schemeClr val="tx2">
                    <a:lumMod val="75000"/>
                  </a:schemeClr>
                </a:solidFill>
              </a:rPr>
              <a:t>Synchronization and inter-task communication using</a:t>
            </a:r>
          </a:p>
          <a:p>
            <a:pPr marL="742950" lvl="1" indent="-285750">
              <a:lnSpc>
                <a:spcPct val="150000"/>
              </a:lnSpc>
              <a:buFont typeface="Courier New" pitchFamily="49" charset="0"/>
              <a:buChar char="o"/>
            </a:pPr>
            <a:r>
              <a:rPr lang="en-US" sz="2000"/>
              <a:t>message queues </a:t>
            </a:r>
          </a:p>
          <a:p>
            <a:pPr marL="742950" lvl="1" indent="-285750">
              <a:lnSpc>
                <a:spcPct val="150000"/>
              </a:lnSpc>
              <a:buFont typeface="Courier New" pitchFamily="49" charset="0"/>
              <a:buChar char="o"/>
            </a:pPr>
            <a:r>
              <a:rPr lang="en-US" sz="2000"/>
              <a:t>binary and counting semaphores </a:t>
            </a:r>
          </a:p>
          <a:p>
            <a:pPr marL="742950" lvl="1" indent="-285750">
              <a:lnSpc>
                <a:spcPct val="150000"/>
              </a:lnSpc>
              <a:buFont typeface="Courier New" pitchFamily="49" charset="0"/>
              <a:buChar char="o"/>
            </a:pPr>
            <a:r>
              <a:rPr lang="en-US" sz="2000"/>
              <a:t>mutexes </a:t>
            </a:r>
          </a:p>
          <a:p>
            <a:pPr marL="742950" lvl="1" indent="-285750">
              <a:lnSpc>
                <a:spcPct val="150000"/>
              </a:lnSpc>
              <a:buFont typeface="Courier New" pitchFamily="49" charset="0"/>
              <a:buChar char="o"/>
            </a:pPr>
            <a:r>
              <a:rPr lang="en-US" sz="2000"/>
              <a:t>group events (flags)</a:t>
            </a:r>
          </a:p>
          <a:p>
            <a:pPr marL="285750" indent="-285750">
              <a:lnSpc>
                <a:spcPct val="150000"/>
              </a:lnSpc>
              <a:buFont typeface="Arial" pitchFamily="34" charset="0"/>
              <a:buChar char="•"/>
            </a:pPr>
            <a:r>
              <a:rPr lang="en-US" sz="2200">
                <a:solidFill>
                  <a:schemeClr val="tx2">
                    <a:lumMod val="75000"/>
                  </a:schemeClr>
                </a:solidFill>
              </a:rPr>
              <a:t>Software timers for tasks scheduling</a:t>
            </a:r>
          </a:p>
          <a:p>
            <a:pPr marL="285750" indent="-285750">
              <a:lnSpc>
                <a:spcPct val="150000"/>
              </a:lnSpc>
              <a:buFont typeface="Arial" pitchFamily="34" charset="0"/>
              <a:buChar char="•"/>
            </a:pPr>
            <a:r>
              <a:rPr lang="en-US" sz="2200">
                <a:solidFill>
                  <a:schemeClr val="tx2">
                    <a:lumMod val="75000"/>
                  </a:schemeClr>
                </a:solidFill>
              </a:rPr>
              <a:t>Execution trace functionality</a:t>
            </a:r>
          </a:p>
          <a:p>
            <a:pPr marL="285750" indent="-285750">
              <a:lnSpc>
                <a:spcPct val="150000"/>
              </a:lnSpc>
              <a:buFont typeface="Arial" pitchFamily="34" charset="0"/>
              <a:buChar char="•"/>
            </a:pPr>
            <a:r>
              <a:rPr lang="en-US" sz="2200">
                <a:solidFill>
                  <a:schemeClr val="tx2">
                    <a:lumMod val="75000"/>
                  </a:schemeClr>
                </a:solidFill>
              </a:rPr>
              <a:t>CMSIS-RTOS API port</a:t>
            </a:r>
          </a:p>
        </p:txBody>
      </p:sp>
    </p:spTree>
    <p:extLst>
      <p:ext uri="{BB962C8B-B14F-4D97-AF65-F5344CB8AC3E}">
        <p14:creationId xmlns:p14="http://schemas.microsoft.com/office/powerpoint/2010/main" val="3291787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362200"/>
            <a:ext cx="9144000" cy="1323439"/>
          </a:xfrm>
          <a:prstGeom prst="rect">
            <a:avLst/>
          </a:prstGeom>
          <a:noFill/>
        </p:spPr>
        <p:txBody>
          <a:bodyPr wrap="square" rtlCol="0">
            <a:spAutoFit/>
          </a:bodyPr>
          <a:lstStyle/>
          <a:p>
            <a:pPr algn="ctr"/>
            <a:r>
              <a:rPr lang="en-US" sz="8000" b="1"/>
              <a:t>End.</a:t>
            </a:r>
          </a:p>
        </p:txBody>
      </p:sp>
    </p:spTree>
    <p:extLst>
      <p:ext uri="{BB962C8B-B14F-4D97-AF65-F5344CB8AC3E}">
        <p14:creationId xmlns:p14="http://schemas.microsoft.com/office/powerpoint/2010/main" val="36241740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241"/>
            <a:ext cx="9144000" cy="335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38578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99841"/>
            <a:ext cx="9067800" cy="3210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56577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0"/>
            <a:ext cx="9005338" cy="336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4619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400" y="236014"/>
            <a:ext cx="5010150" cy="34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457200" y="990600"/>
            <a:ext cx="8001000" cy="4616648"/>
          </a:xfrm>
          <a:prstGeom prst="rect">
            <a:avLst/>
          </a:prstGeom>
          <a:noFill/>
        </p:spPr>
        <p:txBody>
          <a:bodyPr wrap="square" rtlCol="0">
            <a:spAutoFit/>
          </a:bodyPr>
          <a:lstStyle/>
          <a:p>
            <a:r>
              <a:rPr lang="en-US" sz="2200">
                <a:solidFill>
                  <a:schemeClr val="tx2">
                    <a:lumMod val="75000"/>
                  </a:schemeClr>
                </a:solidFill>
              </a:rPr>
              <a:t>Core resources: </a:t>
            </a:r>
          </a:p>
          <a:p>
            <a:r>
              <a:rPr lang="en-US" sz="2000"/>
              <a:t>• System timer (SysTick) – generate system time (time slice) </a:t>
            </a:r>
          </a:p>
          <a:p>
            <a:r>
              <a:rPr lang="en-US" sz="2000"/>
              <a:t>• Two stack pointers: MSP, PSP</a:t>
            </a:r>
          </a:p>
          <a:p>
            <a:endParaRPr lang="en-US" sz="2200"/>
          </a:p>
          <a:p>
            <a:r>
              <a:rPr lang="en-US" sz="2200">
                <a:solidFill>
                  <a:schemeClr val="tx2">
                    <a:lumMod val="75000"/>
                  </a:schemeClr>
                </a:solidFill>
              </a:rPr>
              <a:t>Interrupt vectors: </a:t>
            </a:r>
          </a:p>
          <a:p>
            <a:r>
              <a:rPr lang="en-US" sz="2000"/>
              <a:t>• SVC – system service call (like SWI in ARM7) </a:t>
            </a:r>
          </a:p>
          <a:p>
            <a:r>
              <a:rPr lang="en-US" sz="2000"/>
              <a:t>• PendSV – pended system call (switching context) </a:t>
            </a:r>
          </a:p>
          <a:p>
            <a:r>
              <a:rPr lang="en-US" sz="2000"/>
              <a:t>• SysTick – System Timer</a:t>
            </a:r>
          </a:p>
          <a:p>
            <a:endParaRPr lang="en-US" sz="2200"/>
          </a:p>
          <a:p>
            <a:r>
              <a:rPr lang="en-US" sz="2200">
                <a:solidFill>
                  <a:schemeClr val="tx2">
                    <a:lumMod val="75000"/>
                  </a:schemeClr>
                </a:solidFill>
              </a:rPr>
              <a:t>Flash memory: </a:t>
            </a:r>
          </a:p>
          <a:p>
            <a:r>
              <a:rPr lang="en-US" sz="2000"/>
              <a:t>• 6-10kB </a:t>
            </a:r>
          </a:p>
          <a:p>
            <a:endParaRPr lang="en-US" sz="2200"/>
          </a:p>
          <a:p>
            <a:r>
              <a:rPr lang="en-US" sz="2200">
                <a:solidFill>
                  <a:schemeClr val="tx2">
                    <a:lumMod val="75000"/>
                  </a:schemeClr>
                </a:solidFill>
              </a:rPr>
              <a:t>RAM memory: </a:t>
            </a:r>
          </a:p>
          <a:p>
            <a:r>
              <a:rPr lang="en-US" sz="2000"/>
              <a:t>• ~0.5kB + task stacks</a:t>
            </a:r>
          </a:p>
        </p:txBody>
      </p:sp>
    </p:spTree>
    <p:extLst>
      <p:ext uri="{BB962C8B-B14F-4D97-AF65-F5344CB8AC3E}">
        <p14:creationId xmlns:p14="http://schemas.microsoft.com/office/powerpoint/2010/main" val="1757419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6200" y="159589"/>
            <a:ext cx="4068165" cy="646331"/>
          </a:xfrm>
          <a:prstGeom prst="rect">
            <a:avLst/>
          </a:prstGeom>
        </p:spPr>
        <p:txBody>
          <a:bodyPr wrap="none">
            <a:spAutoFit/>
          </a:bodyPr>
          <a:lstStyle/>
          <a:p>
            <a:r>
              <a:rPr lang="en-US" sz="3600" b="1" dirty="0">
                <a:solidFill>
                  <a:srgbClr val="00B0F0"/>
                </a:solidFill>
              </a:rPr>
              <a:t>Bare-Metal vs. RTOS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 y="1030251"/>
            <a:ext cx="3850403" cy="3480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4018765" y="663879"/>
            <a:ext cx="4953000" cy="4401205"/>
          </a:xfrm>
          <a:prstGeom prst="rect">
            <a:avLst/>
          </a:prstGeom>
          <a:noFill/>
        </p:spPr>
        <p:txBody>
          <a:bodyPr wrap="square" rtlCol="0">
            <a:spAutoFit/>
          </a:bodyPr>
          <a:lstStyle/>
          <a:p>
            <a:r>
              <a:rPr lang="en-US" sz="2000" b="1" dirty="0"/>
              <a:t>Initialization</a:t>
            </a:r>
            <a:r>
              <a:rPr lang="en-US" sz="2000" dirty="0"/>
              <a:t>: Initializing the hardware and software components in main().</a:t>
            </a:r>
          </a:p>
          <a:p>
            <a:endParaRPr lang="en-US" sz="2000" dirty="0"/>
          </a:p>
          <a:p>
            <a:r>
              <a:rPr lang="en-US" sz="2000" b="1" dirty="0"/>
              <a:t>Super-loop state machine</a:t>
            </a:r>
            <a:r>
              <a:rPr lang="en-US" sz="2000" dirty="0"/>
              <a:t>: Code to manage the application. The actions are based on the results of the interrupts (e.g. a SPI packet was received or a timer expired) or by polling.</a:t>
            </a:r>
          </a:p>
          <a:p>
            <a:endParaRPr lang="en-US" sz="2000" dirty="0"/>
          </a:p>
          <a:p>
            <a:r>
              <a:rPr lang="en-US" sz="2000" b="1" dirty="0"/>
              <a:t>ISRs</a:t>
            </a:r>
            <a:r>
              <a:rPr lang="en-US" sz="2000" dirty="0"/>
              <a:t>: Code executed by interrupts for peripherals (e.g. UART), timers or other device specific items (e.g. exceptions or multi-core communication).</a:t>
            </a:r>
          </a:p>
          <a:p>
            <a:endParaRPr lang="en-US" sz="2000" dirty="0"/>
          </a:p>
          <a:p>
            <a:endParaRPr lang="en-US" sz="2000" dirty="0"/>
          </a:p>
        </p:txBody>
      </p:sp>
      <p:sp>
        <p:nvSpPr>
          <p:cNvPr id="7" name="Rectangle 6"/>
          <p:cNvSpPr/>
          <p:nvPr/>
        </p:nvSpPr>
        <p:spPr>
          <a:xfrm>
            <a:off x="262186" y="4955143"/>
            <a:ext cx="8881814" cy="1015663"/>
          </a:xfrm>
          <a:prstGeom prst="rect">
            <a:avLst/>
          </a:prstGeom>
        </p:spPr>
        <p:txBody>
          <a:bodyPr wrap="square">
            <a:spAutoFit/>
          </a:bodyPr>
          <a:lstStyle/>
          <a:p>
            <a:r>
              <a:rPr lang="en-US" sz="2000" dirty="0"/>
              <a:t>Bare-metal applications have their place. They are generally small, fast and relatively easy to understand with a simple application. Once more complicated logic is required, an RTOS starts to shine.</a:t>
            </a:r>
          </a:p>
        </p:txBody>
      </p:sp>
    </p:spTree>
    <p:extLst>
      <p:ext uri="{BB962C8B-B14F-4D97-AF65-F5344CB8AC3E}">
        <p14:creationId xmlns:p14="http://schemas.microsoft.com/office/powerpoint/2010/main" val="632954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DEE718B-3ADE-BE4D-A6BA-86C56CFBA62B}"/>
              </a:ext>
            </a:extLst>
          </p:cNvPr>
          <p:cNvPicPr>
            <a:picLocks noChangeAspect="1"/>
          </p:cNvPicPr>
          <p:nvPr/>
        </p:nvPicPr>
        <p:blipFill>
          <a:blip r:embed="rId3"/>
          <a:stretch>
            <a:fillRect/>
          </a:stretch>
        </p:blipFill>
        <p:spPr>
          <a:xfrm>
            <a:off x="4621054" y="805920"/>
            <a:ext cx="4301536" cy="3552547"/>
          </a:xfrm>
          <a:prstGeom prst="rect">
            <a:avLst/>
          </a:prstGeom>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432621"/>
            <a:ext cx="4038600" cy="4151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76200" y="159589"/>
            <a:ext cx="4068165" cy="646331"/>
          </a:xfrm>
          <a:prstGeom prst="rect">
            <a:avLst/>
          </a:prstGeom>
        </p:spPr>
        <p:txBody>
          <a:bodyPr wrap="none">
            <a:spAutoFit/>
          </a:bodyPr>
          <a:lstStyle/>
          <a:p>
            <a:r>
              <a:rPr lang="en-US" sz="3600" b="1" dirty="0">
                <a:solidFill>
                  <a:srgbClr val="00B0F0"/>
                </a:solidFill>
              </a:rPr>
              <a:t>Bare-Metal vs. RTOS</a:t>
            </a:r>
          </a:p>
        </p:txBody>
      </p:sp>
    </p:spTree>
    <p:extLst>
      <p:ext uri="{BB962C8B-B14F-4D97-AF65-F5344CB8AC3E}">
        <p14:creationId xmlns:p14="http://schemas.microsoft.com/office/powerpoint/2010/main" val="3961730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002" y="1431509"/>
            <a:ext cx="5519453" cy="37328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7252" y="1295400"/>
            <a:ext cx="3368007" cy="385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799" y="304800"/>
            <a:ext cx="4695097" cy="606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467" y="6096000"/>
            <a:ext cx="9620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1850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143000"/>
            <a:ext cx="8305800" cy="1323439"/>
          </a:xfrm>
          <a:prstGeom prst="rect">
            <a:avLst/>
          </a:prstGeom>
        </p:spPr>
        <p:txBody>
          <a:bodyPr wrap="square">
            <a:spAutoFit/>
          </a:bodyPr>
          <a:lstStyle/>
          <a:p>
            <a:r>
              <a:rPr lang="en-US" sz="2000"/>
              <a:t>An application can consist of many tasks. If the microcontroller running the application only contains a single core then only one task can actually be executing at any given time. </a:t>
            </a:r>
            <a:br>
              <a:rPr lang="en-US" sz="2000"/>
            </a:br>
            <a:r>
              <a:rPr lang="en-US" sz="2000"/>
              <a:t>This implies that a task can exist in one of two states: </a:t>
            </a:r>
            <a:r>
              <a:rPr lang="en-US" sz="2000" b="1"/>
              <a:t>Running &amp; Not Running</a:t>
            </a:r>
            <a:endParaRPr lang="en-US" sz="2000" b="1"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070" y="3200400"/>
            <a:ext cx="5486400" cy="26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590" y="80986"/>
            <a:ext cx="3439121" cy="681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6372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1322</TotalTime>
  <Words>1100</Words>
  <Application>Microsoft Macintosh PowerPoint</Application>
  <PresentationFormat>On-screen Show (4:3)</PresentationFormat>
  <Paragraphs>111</Paragraphs>
  <Slides>43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Calibri</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TAPIT</dc:creator>
  <cp:lastModifiedBy>Nguyen Huynh Nhat Thuong - COE</cp:lastModifiedBy>
  <cp:revision>39</cp:revision>
  <dcterms:created xsi:type="dcterms:W3CDTF">2006-08-16T00:00:00Z</dcterms:created>
  <dcterms:modified xsi:type="dcterms:W3CDTF">2021-02-25T23:58:11Z</dcterms:modified>
</cp:coreProperties>
</file>